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7" r:id="rId31"/>
    <p:sldId id="286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F941-CB5A-463E-3601-76CF9184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028E1-E634-3086-B521-E29671C1B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D1AB5-3F31-F195-565D-F745D448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12AC6-8D0F-2BC2-7B38-04DA05F5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884A4-A566-2A12-DA6E-A5F74CFE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1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1934-7978-60C1-1838-70834FE7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C847B-813C-A415-B8E6-300E0A570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7196A-4F63-DBFF-8BA1-31684638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80575-0CCF-62C9-CDB1-A6D62A09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83E86-A1D1-FF45-BD50-23F8FA80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4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E4824-A75E-8D12-9EBD-F3429E8B8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0737-49E0-BF88-DD06-D4D4D1DAA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978A-5F4A-197C-10E9-0391E662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C459B-E58B-CDC9-E320-0173332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1629F-E112-38F0-B3E4-5D1CD2D0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58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0466-0210-9D23-C49C-30474B98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EB49-38A9-D352-AD1C-839DC4B5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EA011-A660-5671-497B-F3CCA101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C8BA-B8F7-886E-443F-97F5F9B3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2F9DF-45A3-11FA-787D-B409B89E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2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57ED-DEE1-C18C-5BF7-D9D0DF76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A88E-0E3F-DA71-761E-F33181367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8E54-12A3-391A-8E89-BEBD9FF2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75CC-E0B4-280E-66B7-70FDA1157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C1D5-B064-99FB-DAB4-2EC4C505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584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8F48-1AF5-917D-D6A1-30358E46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BA38-FCC9-5D71-B96F-51E450783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68306-F54D-016F-5430-41F59598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23311-0660-1F13-445D-91A452C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96AC4-A5B9-3AEF-A2F4-B669F1DB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AD376-A85B-2217-9F38-7CA6D61F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29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CEB8-DA1D-E48B-BB44-9EA3AE49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CEE8-A217-0014-365F-4F24C4C03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5615B-DEAA-7434-6B5A-014E40AD6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2FC53-B631-0000-4FB9-A6963654A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BA447-3F64-2F6E-C663-92B62B281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610F6-09D3-6BD3-94BC-123F1ABE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9DFCC-DEB5-C59F-FF45-9CEA4EAE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E9D4-11EB-30F3-7B49-64E2594C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10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F19F-A604-C759-9A31-9016B7AB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A0628-D2B7-B7CB-4A5A-4A4E4D49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AB209-A5D8-954A-C3D2-757E0780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2A36B-177F-E266-FC19-704DC7F7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5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A3FEE-6448-0B08-DF36-3A8B4BF1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361A6-E795-C456-3CD5-6D45EE66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EBF14-36DE-E7DA-6E66-04578418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87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35E3-3D32-1D0E-D497-60F6EBD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DAA6-871F-2243-7DBB-DE47EDAD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36298-3314-CA2C-2BF1-FDB7A3BB8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7B5A3-16E3-B50A-388E-842C4BDD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AD59-8A8D-852B-7C20-ACF49B23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222C5-C3C5-ABF0-512C-7B1F353C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80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11DF-1801-8767-1D8D-A3F4304D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8C0BE4-88D0-832E-E2A5-539CD2EAC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D6166-2EB5-43FC-9DCA-02753656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0520E-8632-29B4-AD7F-574897D6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32D00-435B-48BE-BB96-1FD3159A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314BD-DECA-E3AD-5079-7744B488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67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ECAEF-F5A9-20D2-1A3B-853DCCF0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5B7EF-76B6-83E3-7CD6-5B92EB351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97BE-1DF0-9133-072B-E4B7E2729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DAEAB-8F4B-4FE5-9604-00B40485BF3D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46D4B-9978-704B-6830-394B377A5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3AE3B-7049-92E2-13AF-776D74653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800B-982A-4292-83C0-9DFB845E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15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acioncontinua.ufm.edu/taller/taller-preguntas-fantasticas-y-donde-encontrarlas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D387-B0BA-8062-2B76-102A54FD4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540"/>
            <a:ext cx="9144000" cy="2104008"/>
          </a:xfrm>
        </p:spPr>
        <p:txBody>
          <a:bodyPr>
            <a:normAutofit/>
          </a:bodyPr>
          <a:lstStyle/>
          <a:p>
            <a:r>
              <a:rPr lang="en-US" b="1" dirty="0">
                <a:latin typeface="Cooper Black" panose="0208090404030B020404" pitchFamily="18" charset="0"/>
              </a:rPr>
              <a:t>Agile Processes</a:t>
            </a:r>
            <a:br>
              <a:rPr lang="en-IN" sz="1800" b="1" dirty="0">
                <a:effectLst/>
                <a:latin typeface="Cooper Black" panose="0208090404030B0204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IN" b="1" dirty="0">
                <a:latin typeface="Cooper Black" panose="0208090404030B020404" pitchFamily="18" charset="0"/>
              </a:rPr>
              <a:t>                                </a:t>
            </a:r>
            <a:r>
              <a:rPr lang="en-IN" sz="2000" b="1" dirty="0">
                <a:latin typeface="Cooper Black" panose="0208090404030B020404" pitchFamily="18" charset="0"/>
              </a:rPr>
              <a:t>Unit-2</a:t>
            </a:r>
            <a:endParaRPr lang="en-IN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54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D3D1C5-0120-3BD2-69C0-B9D07E03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177" y="417250"/>
            <a:ext cx="9664823" cy="6090082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600" dirty="0"/>
              <a:t>3. </a:t>
            </a:r>
            <a:r>
              <a:rPr lang="en-IN" sz="2600" i="1" dirty="0"/>
              <a:t>Kanban (Visual Workflow Management)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600" dirty="0"/>
              <a:t>Uses visual signals to manage workflow.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600" dirty="0"/>
              <a:t>Helps track inventory and production needs.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600" dirty="0"/>
              <a:t>4. </a:t>
            </a:r>
            <a:r>
              <a:rPr lang="en-IN" sz="2600" i="1" dirty="0"/>
              <a:t>Just-in-Time (JIT) Production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Produces only what is needed, when needed.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Reduces inventory and storage costs.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600" dirty="0"/>
              <a:t>5. </a:t>
            </a:r>
            <a:r>
              <a:rPr lang="en-IN" sz="2600" i="1" dirty="0"/>
              <a:t>Poka-Yoke (Error-Proofing)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Prevents mistakes in the production process.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Ensures quality control at every step.</a:t>
            </a:r>
          </a:p>
          <a:p>
            <a:pPr marL="0" lvl="0" indent="0" algn="l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6. </a:t>
            </a:r>
            <a:r>
              <a:rPr lang="en-IN" sz="2600" i="1" dirty="0"/>
              <a:t>Value Stream Mapping (VSM)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Visualizes the production process.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Identifies waste and areas for improvement.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1518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BAAA-BCDC-83EB-F2B3-66E41E3D4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399495"/>
            <a:ext cx="10590320" cy="5777468"/>
          </a:xfrm>
        </p:spPr>
        <p:txBody>
          <a:bodyPr>
            <a:noAutofit/>
          </a:bodyPr>
          <a:lstStyle/>
          <a:p>
            <a:pPr marL="0" lvl="0" indent="0" algn="l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7. </a:t>
            </a:r>
            <a:r>
              <a:rPr lang="en-IN" sz="2600" i="1" dirty="0"/>
              <a:t>SMED (Quick Changeover)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Reduces setup time for machines.</a:t>
            </a:r>
          </a:p>
          <a:p>
            <a:pPr marL="800100" lvl="1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Increases production efficiency.</a:t>
            </a:r>
            <a:endParaRPr lang="en-IN" sz="2600" kern="0" dirty="0">
              <a:latin typeface="Symbol" panose="05050102010706020507" pitchFamily="18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7000"/>
              </a:lnSpc>
              <a:spcAft>
                <a:spcPts val="800"/>
              </a:spcAft>
              <a:buNone/>
            </a:pPr>
            <a:r>
              <a:rPr lang="en-IN" sz="2600" dirty="0"/>
              <a:t>8. </a:t>
            </a:r>
            <a:r>
              <a:rPr lang="en-IN" sz="2600" i="1" dirty="0"/>
              <a:t>Andon (Problem Alert System)</a:t>
            </a:r>
          </a:p>
          <a:p>
            <a:pPr marL="800100" lvl="1" indent="-342900">
              <a:lnSpc>
                <a:spcPct val="8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Visual signals to highlight issues.</a:t>
            </a:r>
          </a:p>
          <a:p>
            <a:pPr marL="800100" lvl="1" indent="-342900">
              <a:lnSpc>
                <a:spcPct val="8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Helps fix problems quickly.</a:t>
            </a:r>
          </a:p>
          <a:p>
            <a:pPr marL="0" indent="0">
              <a:lnSpc>
                <a:spcPct val="87000"/>
              </a:lnSpc>
              <a:spcAft>
                <a:spcPts val="800"/>
              </a:spcAft>
              <a:buNone/>
            </a:pPr>
            <a:r>
              <a:rPr lang="en-IN" sz="2600" dirty="0"/>
              <a:t>9. </a:t>
            </a:r>
            <a:r>
              <a:rPr lang="en-IN" sz="2600" i="1" dirty="0"/>
              <a:t>Cellular Manufacturing</a:t>
            </a:r>
          </a:p>
          <a:p>
            <a:pPr marL="800100" lvl="1" indent="-342900">
              <a:lnSpc>
                <a:spcPct val="8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Groups workstations for a smooth workflow.</a:t>
            </a:r>
          </a:p>
          <a:p>
            <a:pPr marL="800100" lvl="1" indent="-342900">
              <a:lnSpc>
                <a:spcPct val="8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dirty="0"/>
              <a:t>Reduces movement and eliminates delays.</a:t>
            </a:r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77898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B88C-5BB6-2660-B1FA-4D4E6489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419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Benefits of Lean Production</a:t>
            </a:r>
            <a:r>
              <a:rPr lang="en-IN" sz="2800" b="1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CBF45-546C-4540-443D-A34EECD5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544"/>
            <a:ext cx="10515600" cy="5516331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i="1" dirty="0"/>
              <a:t>Reduced Costs </a:t>
            </a:r>
            <a:r>
              <a:rPr lang="en-IN" sz="2600" dirty="0"/>
              <a:t>– Cuts waste, lowers inventory,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and improves efficiency to save money.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i="1" dirty="0"/>
              <a:t>Improved Quality </a:t>
            </a:r>
            <a:r>
              <a:rPr lang="en-IN" sz="2600" dirty="0"/>
              <a:t>– Focuses on quality at every stage,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reducing defects and increasing customer satisfaction.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i="1" dirty="0"/>
              <a:t>Faster Delivery </a:t>
            </a:r>
            <a:r>
              <a:rPr lang="en-IN" sz="2600" dirty="0"/>
              <a:t>– Ensures quick production and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on-time delivery to meet customer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i="1" dirty="0"/>
              <a:t>Greater Flexibility </a:t>
            </a:r>
            <a:r>
              <a:rPr lang="en-IN" sz="2600" dirty="0"/>
              <a:t>– Adapts easily to changes in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600" dirty="0"/>
              <a:t>demand and production requirements.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600" i="1" dirty="0"/>
              <a:t>Employee Engagement </a:t>
            </a:r>
            <a:r>
              <a:rPr lang="en-IN" sz="2600" dirty="0"/>
              <a:t>– Encourages workers to share ideas and improve processes.</a:t>
            </a:r>
          </a:p>
          <a:p>
            <a:pPr marL="0" indent="0">
              <a:buNone/>
            </a:pPr>
            <a:r>
              <a:rPr lang="en-IN" dirty="0"/>
              <a:t>                                              </a:t>
            </a:r>
          </a:p>
        </p:txBody>
      </p:sp>
      <p:pic>
        <p:nvPicPr>
          <p:cNvPr id="7172" name="Picture 4" descr="The benefits of ‘lean’. ">
            <a:extLst>
              <a:ext uri="{FF2B5EF4-FFF2-40B4-BE49-F238E27FC236}">
                <a16:creationId xmlns:a16="http://schemas.microsoft.com/office/drawing/2014/main" id="{E5E3207A-F3B6-A3C4-633F-251C2F58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42" y="1518266"/>
            <a:ext cx="44672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94F3-B42C-9E5F-19B3-41C326EB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en-US" altLang="en-US" sz="2800" b="1" dirty="0">
                <a:latin typeface="Arial Black" panose="020B0A04020102020204" pitchFamily="34" charset="0"/>
              </a:rPr>
              <a:t>Challenges of Lean Production: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7BA0FB-2FC4-8278-65A7-8ABE677C67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2357" y="1372700"/>
            <a:ext cx="10235954" cy="400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i="1" dirty="0"/>
              <a:t>Difficult Implementation – </a:t>
            </a:r>
            <a:r>
              <a:rPr lang="en-US" altLang="en-US" sz="2200" dirty="0"/>
              <a:t>Requires changes in culture, processes, and workspace.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i="1" dirty="0"/>
              <a:t>Resistance to Change – </a:t>
            </a:r>
            <a:r>
              <a:rPr lang="en-US" altLang="en-US" sz="2200" dirty="0"/>
              <a:t>Employees and managers may hesitate to adopt new methods.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i="1" dirty="0"/>
              <a:t>Sustaining Improvements – </a:t>
            </a:r>
            <a:r>
              <a:rPr lang="en-US" altLang="en-US" sz="2200" dirty="0"/>
              <a:t>Needs continuous effort to prevent slipping back into old habits.</a:t>
            </a:r>
            <a:r>
              <a:rPr lang="en-US" altLang="en-US" sz="2200" i="1" dirty="0"/>
              <a:t>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endParaRPr lang="en-US" altLang="en-US" sz="2200" i="1" dirty="0"/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u="sng" dirty="0"/>
              <a:t>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/>
              <a:t>Lean focuses on reducing waste and improving efficiency.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/>
              <a:t>Helps businesses deliver better products at lower costs.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/>
              <a:t>Continuous improvement is key to long-term success.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3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22" y="2867487"/>
            <a:ext cx="10421644" cy="976544"/>
          </a:xfrm>
        </p:spPr>
        <p:txBody>
          <a:bodyPr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6000" b="1" dirty="0"/>
              <a:t>SCRUM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31145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D37-B308-ACA2-F799-C1B24E6A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72"/>
            <a:ext cx="10515600" cy="558152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What is Scrum: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A1189C-3967-0054-E0CD-396C264D1B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9293" y="1351634"/>
            <a:ext cx="10946168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spcAft>
                <a:spcPct val="0"/>
              </a:spcAft>
              <a:buFontTx/>
              <a:buChar char="•"/>
            </a:pPr>
            <a:r>
              <a:rPr lang="en-US" altLang="en-US" sz="2200" dirty="0"/>
              <a:t>Agile Framework – Scrum helps teams work efficiently,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2200" dirty="0"/>
              <a:t>adapt quickly, and deliver quality results.</a:t>
            </a:r>
          </a:p>
          <a:p>
            <a:pPr marL="0" indent="0" fontAlgn="base">
              <a:spcAft>
                <a:spcPct val="0"/>
              </a:spcAft>
              <a:buFontTx/>
              <a:buChar char="•"/>
            </a:pPr>
            <a:r>
              <a:rPr lang="en-US" altLang="en-US" sz="2200" dirty="0"/>
              <a:t>Time-Boxed Sprints – Work is divided into short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2200" dirty="0"/>
              <a:t>cycles (2-4 weeks) to create small, usable product updates.</a:t>
            </a:r>
          </a:p>
          <a:p>
            <a:pPr marL="0" indent="0" fontAlgn="base">
              <a:spcAft>
                <a:spcPct val="0"/>
              </a:spcAft>
              <a:buFontTx/>
              <a:buChar char="•"/>
            </a:pPr>
            <a:r>
              <a:rPr lang="en-US" altLang="en-US" sz="2200" dirty="0"/>
              <a:t>Incremental Progress – Teams build and improve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2200" dirty="0"/>
              <a:t>products step by step, based on feedback.</a:t>
            </a:r>
          </a:p>
          <a:p>
            <a:pPr marL="0" indent="0" fontAlgn="base">
              <a:spcAft>
                <a:spcPct val="0"/>
              </a:spcAft>
              <a:buFontTx/>
              <a:buChar char="•"/>
            </a:pPr>
            <a:r>
              <a:rPr lang="en-US" altLang="en-US" sz="2200" dirty="0"/>
              <a:t>Continuous Improvement – After each Sprint,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sz="2200" dirty="0"/>
              <a:t>teams reflect and improve their process.</a:t>
            </a:r>
          </a:p>
          <a:p>
            <a:pPr marL="0" indent="0" fontAlgn="base">
              <a:spcAft>
                <a:spcPct val="0"/>
              </a:spcAft>
              <a:buFontTx/>
              <a:buChar char="•"/>
            </a:pPr>
            <a:r>
              <a:rPr lang="en-US" altLang="en-US" sz="2200" dirty="0"/>
              <a:t>Scrum = Fast, Flexible, and Focused on Value.</a:t>
            </a:r>
            <a:endParaRPr lang="en-US" altLang="en-US" sz="2200" i="1" dirty="0"/>
          </a:p>
          <a:p>
            <a:pPr marL="0" indent="0" fontAlgn="base">
              <a:spcAft>
                <a:spcPct val="0"/>
              </a:spcAft>
              <a:buFontTx/>
              <a:buChar char="•"/>
            </a:pPr>
            <a:endParaRPr lang="en-US" altLang="en-US" sz="2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94ED2-3756-9EB4-8D60-8506038E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710" y="998165"/>
            <a:ext cx="3694313" cy="44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8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0D84-A589-811C-30B0-57104484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2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Key Roles in Scrum</a:t>
            </a:r>
            <a:r>
              <a:rPr lang="en-IN" sz="2800" b="1" dirty="0">
                <a:latin typeface="Arial Black" panose="020B0A04020102020204" pitchFamily="34" charset="0"/>
              </a:rPr>
              <a:t>: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1A22A-7F43-599F-606A-23B55B4C4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688"/>
            <a:ext cx="10515600" cy="52467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Product Owner: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2800" u="sng" dirty="0"/>
              <a:t>What They Do?</a:t>
            </a:r>
          </a:p>
          <a:p>
            <a:pPr marL="0" indent="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Decides what to build and in what order</a:t>
            </a:r>
          </a:p>
          <a:p>
            <a:pPr marL="0" indent="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Manages &amp; prioritizes the Product Backlog</a:t>
            </a:r>
          </a:p>
          <a:p>
            <a:pPr marL="0" indent="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Acts as a bridge between the team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2800" dirty="0"/>
              <a:t>and stakeholders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2800" u="sng" dirty="0"/>
              <a:t>Key Duties:</a:t>
            </a:r>
          </a:p>
          <a:p>
            <a:pPr marL="0" indent="0" fontAlgn="base">
              <a:spcAft>
                <a:spcPct val="0"/>
              </a:spcAft>
              <a:buNone/>
            </a:pPr>
            <a:br>
              <a:rPr lang="en-US" sz="2800" dirty="0"/>
            </a:br>
            <a:r>
              <a:rPr lang="en-US" sz="2800" dirty="0"/>
              <a:t>✅ Define and prioritize work</a:t>
            </a:r>
            <a:br>
              <a:rPr lang="en-US" sz="2800" dirty="0"/>
            </a:br>
            <a:r>
              <a:rPr lang="en-US" sz="2800" dirty="0"/>
              <a:t>✅ Ensure tasks bring the most value</a:t>
            </a:r>
            <a:br>
              <a:rPr lang="en-US" sz="2800" dirty="0"/>
            </a:br>
            <a:r>
              <a:rPr lang="en-US" sz="2800" dirty="0"/>
              <a:t>✅ Communicate with stakeholders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7" name="Picture 6" descr="Scrum Framework | Scrum Roles | Scrum ...">
            <a:extLst>
              <a:ext uri="{FF2B5EF4-FFF2-40B4-BE49-F238E27FC236}">
                <a16:creationId xmlns:a16="http://schemas.microsoft.com/office/drawing/2014/main" id="{6A1641C4-1626-AA3C-E670-2F49F2BF1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01" y="1038687"/>
            <a:ext cx="4118499" cy="462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22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57BA-6BA4-B311-AA68-E4BF26C4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783"/>
            <a:ext cx="10515600" cy="56531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Scrum Master:</a:t>
            </a:r>
          </a:p>
          <a:p>
            <a:pPr marL="0" indent="0">
              <a:buNone/>
            </a:pPr>
            <a:r>
              <a:rPr lang="en-US" u="sng" dirty="0"/>
              <a:t>What They Do?</a:t>
            </a:r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en-US" dirty="0"/>
              <a:t>Ensures the team follows Scrum rules</a:t>
            </a:r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en-US" dirty="0"/>
              <a:t>Removes roadblocks slowing the team down</a:t>
            </a:r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en-US" dirty="0"/>
              <a:t>Helps the team improve and stay focused</a:t>
            </a:r>
          </a:p>
          <a:p>
            <a:pPr marL="0" indent="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Key Duties: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✅ Facilitate Scrum meetings</a:t>
            </a:r>
            <a:br>
              <a:rPr lang="en-US" dirty="0"/>
            </a:br>
            <a:r>
              <a:rPr lang="en-US" dirty="0"/>
              <a:t>✅ Protect the team from distractions</a:t>
            </a:r>
            <a:br>
              <a:rPr lang="en-US" dirty="0"/>
            </a:br>
            <a:r>
              <a:rPr lang="en-US" dirty="0"/>
              <a:t>✅ Support continuous improvement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7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8AC43-95F8-3509-80D2-543EAA50E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091"/>
            <a:ext cx="10515600" cy="54578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Development Team: </a:t>
            </a:r>
          </a:p>
          <a:p>
            <a:pPr marL="0" indent="0">
              <a:buNone/>
            </a:pPr>
            <a:r>
              <a:rPr lang="en-US" dirty="0"/>
              <a:t>What They Do?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Builds the product in small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Works together to complete Sprint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Delivers a shippable product every Sprint.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Key Duties: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✅ Collaborate &amp; complete Sprint tasks</a:t>
            </a:r>
            <a:br>
              <a:rPr lang="en-US" dirty="0"/>
            </a:br>
            <a:r>
              <a:rPr lang="en-US" dirty="0"/>
              <a:t>✅ Clarify requirements with the Product Owner</a:t>
            </a:r>
            <a:br>
              <a:rPr lang="en-US" dirty="0"/>
            </a:br>
            <a:r>
              <a:rPr lang="en-US" dirty="0"/>
              <a:t>✅ Deliver a working product increment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67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0415-2328-B199-C7B2-0B9279CA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Scrum Artifacts: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211C-781C-E1F8-D324-A7D8E2A0B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932"/>
            <a:ext cx="10515600" cy="515603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Artifacts are the key outputs of Scrum, providing transparency and focus for the team and stakeholders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1. Product Backlog:</a:t>
            </a:r>
          </a:p>
          <a:p>
            <a:pPr marL="0" indent="0">
              <a:buNone/>
            </a:pPr>
            <a:r>
              <a:rPr lang="en-US" sz="2400" dirty="0"/>
              <a:t>Its list of all tasks, features, Improvements.</a:t>
            </a:r>
          </a:p>
          <a:p>
            <a:r>
              <a:rPr lang="en-US" sz="2400" dirty="0"/>
              <a:t>Managed &amp; prioritized by the Product Owner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2. Sprint Backlog:</a:t>
            </a:r>
          </a:p>
          <a:p>
            <a:pPr marL="0" indent="0">
              <a:buNone/>
            </a:pPr>
            <a:r>
              <a:rPr lang="en-US" sz="2400" dirty="0"/>
              <a:t>A list of tasks the team commits to in a Sprint.</a:t>
            </a:r>
          </a:p>
          <a:p>
            <a:r>
              <a:rPr lang="en-IN" sz="2400" dirty="0"/>
              <a:t>Its created in Sprint Planning</a:t>
            </a:r>
          </a:p>
          <a:p>
            <a:pPr marL="0" indent="0">
              <a:buNone/>
            </a:pPr>
            <a:r>
              <a:rPr lang="en-IN" sz="2400" dirty="0"/>
              <a:t>3. Increment:</a:t>
            </a:r>
          </a:p>
          <a:p>
            <a:pPr marL="0" indent="0">
              <a:buNone/>
            </a:pPr>
            <a:r>
              <a:rPr lang="en-US" sz="2400" dirty="0"/>
              <a:t>The completed work that is potentially shippable.</a:t>
            </a:r>
          </a:p>
          <a:p>
            <a:r>
              <a:rPr lang="en-US" sz="2400" dirty="0"/>
              <a:t>Completed work can be released to customers or stakeholders.</a:t>
            </a:r>
            <a:endParaRPr lang="en-IN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8A88FAC-6E01-DE10-5A0A-451DFC75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865" y="1374715"/>
            <a:ext cx="3262291" cy="3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1F74-FDFE-5B07-38C1-C529B4ED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Agenda: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5BB3-B6DF-9A4C-46A1-C7A6A5932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4"/>
            <a:ext cx="10515600" cy="4854190"/>
          </a:xfrm>
        </p:spPr>
        <p:txBody>
          <a:bodyPr>
            <a:normAutofit lnSpcReduction="10000"/>
          </a:bodyPr>
          <a:lstStyle/>
          <a:p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Lean Production </a:t>
            </a:r>
          </a:p>
          <a:p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</a:t>
            </a:r>
          </a:p>
          <a:p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/>
              <a:t>Feature Driven Development</a:t>
            </a:r>
          </a:p>
          <a:p>
            <a:r>
              <a:rPr lang="en-IN" dirty="0"/>
              <a:t>Adaptive Software Development</a:t>
            </a:r>
          </a:p>
          <a:p>
            <a:r>
              <a:rPr lang="en-IN" dirty="0"/>
              <a:t>Extreme Programming:</a:t>
            </a:r>
          </a:p>
          <a:p>
            <a:pPr>
              <a:buFontTx/>
              <a:buChar char="-"/>
            </a:pPr>
            <a:r>
              <a:rPr lang="en-IN" dirty="0"/>
              <a:t>Method Overview</a:t>
            </a:r>
          </a:p>
          <a:p>
            <a:pPr>
              <a:buFontTx/>
              <a:buChar char="-"/>
            </a:pPr>
            <a:r>
              <a:rPr lang="en-IN" dirty="0"/>
              <a:t>Life Cycle</a:t>
            </a:r>
          </a:p>
          <a:p>
            <a:pPr>
              <a:buFontTx/>
              <a:buChar char="-"/>
            </a:pPr>
            <a:r>
              <a:rPr lang="en-IN" dirty="0"/>
              <a:t>Work Products</a:t>
            </a:r>
          </a:p>
          <a:p>
            <a:pPr>
              <a:buFontTx/>
              <a:buChar char="-"/>
            </a:pPr>
            <a:r>
              <a:rPr lang="en-IN" dirty="0"/>
              <a:t>Roles and Practices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27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AB48-9734-58D3-756B-6AF8A6B1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54" y="365126"/>
            <a:ext cx="10421646" cy="700194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Scrum Events (Ceremonies):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2C70-37F4-33C8-8EB2-878B379C5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34" y="1065320"/>
            <a:ext cx="10492666" cy="511164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communication throughout the project.</a:t>
            </a:r>
          </a:p>
          <a:p>
            <a:pPr marL="0" indent="0">
              <a:buNone/>
            </a:pPr>
            <a:r>
              <a:rPr lang="en-US" sz="2400" u="sng" dirty="0"/>
              <a:t>Events:</a:t>
            </a:r>
          </a:p>
          <a:p>
            <a:pPr marL="342900" indent="-342900">
              <a:buAutoNum type="arabicPeriod"/>
            </a:pPr>
            <a:r>
              <a:rPr lang="en-US" sz="1800" b="1" dirty="0">
                <a:latin typeface="Times New Roman" panose="02020603050405020304" pitchFamily="18" charset="0"/>
              </a:rPr>
              <a:t>Sprint: </a:t>
            </a:r>
            <a:r>
              <a:rPr lang="en-US" sz="1800" dirty="0">
                <a:latin typeface="Times New Roman" panose="02020603050405020304" pitchFamily="18" charset="0"/>
              </a:rPr>
              <a:t>A Sprint is a fixed period of time that cannot be extended.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and it starts with a Sprint Planning meeting and ends with a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Sprint Review and Sprint Retrospective.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</a:rPr>
              <a:t>2. Sprint Planning: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meeting where the Scrum team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(Product Owner, Scrum Master, and Development Team)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decides what to work on during the upcoming Sprint. </a:t>
            </a:r>
            <a:endParaRPr lang="en-US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Daily Scrum (Daily Standup):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short (usually 15-minute)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daily meeting, wi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ll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about what completed yesterday and what need to do today. 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Sprint Review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</a:rPr>
              <a:t>The team and stakeholders also discuss progress, any changes in the product backlog, and future priorities.</a:t>
            </a:r>
            <a:endParaRPr lang="en-IN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Sprint Retrospective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</a:rPr>
              <a:t>The goal is continuous improvement, and action items from this meeting should be implemented in future Sprints to improve team effectiveness.</a:t>
            </a:r>
            <a:endParaRPr lang="en-IN" sz="1800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514BF-D674-8CBF-8A19-2E688A8E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017" y="1065320"/>
            <a:ext cx="3747604" cy="29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AF9D-751D-D547-65A2-B16ECC34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2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Scrum Artifacts &amp; Practices for Success: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2C40-AFD8-FD4F-5247-8A8B8EFC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341"/>
            <a:ext cx="10515600" cy="504062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Definition of Done (DoD)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clear and shared understanding of what constitutes "done" for any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 Backlog item.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Burn-Down Chart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A Burndown Chart is a simple visual tool that shows how much work is left in a Sprint or project. It tracks the remaining work over time and helps the team see if they are on track to meet their goals.</a:t>
            </a:r>
            <a:endParaRPr lang="en-IN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Velocity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Team velocity is the amount of work a team can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 complete in a Sprint. It’s usually measured in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story points or similar units. This helps the team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</a:rPr>
              <a:t>plan how much work they can handle in future Sprints.</a:t>
            </a:r>
            <a:endParaRPr lang="en-IN" sz="1800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DC86A-6E9A-D874-05A4-396BCBC1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206" y="1038688"/>
            <a:ext cx="3386578" cy="1464815"/>
          </a:xfrm>
          <a:prstGeom prst="rect">
            <a:avLst/>
          </a:prstGeom>
        </p:spPr>
      </p:pic>
      <p:pic>
        <p:nvPicPr>
          <p:cNvPr id="8" name="Picture 7" descr="Team Velocity Visualization">
            <a:extLst>
              <a:ext uri="{FF2B5EF4-FFF2-40B4-BE49-F238E27FC236}">
                <a16:creationId xmlns:a16="http://schemas.microsoft.com/office/drawing/2014/main" id="{84E61F0D-069A-FFBE-5305-0C8A0A4E9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24" y="3967602"/>
            <a:ext cx="5731510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88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3C1-5D74-BE83-1EC2-F0C0F57B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Benefits of Scrum: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D568C3-B1EF-8419-105A-41B8FD05E4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9264" y="1305341"/>
            <a:ext cx="1057960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Scrum ensures everyone can see the project's progress through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meetings, tools, and regular updates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Scrum allows teams to adapt quickly to changes in priorities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or requirements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Scrum promotes teamwork and communication between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Product Owner, Scrum Master, and Development Team.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Scrum encourages learning and improving processes through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Sprint Retrospectives.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Delivery: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Scrum delivers small, working parts of the project at the end of each Sprint, providing value quickly.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How does Scrum methodology work? | Altamira">
            <a:extLst>
              <a:ext uri="{FF2B5EF4-FFF2-40B4-BE49-F238E27FC236}">
                <a16:creationId xmlns:a16="http://schemas.microsoft.com/office/drawing/2014/main" id="{02D792B9-04FE-E23A-1FE3-2B8E6C97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52" y="1542688"/>
            <a:ext cx="4122420" cy="259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1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A291-A14A-F5E9-899A-E37D299F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Challenges of Scrum</a:t>
            </a:r>
            <a:r>
              <a:rPr lang="en-IN" sz="2800" b="1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6AA2D-59C9-84DA-6714-6FE27921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74" y="1809716"/>
            <a:ext cx="4602480" cy="28301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02E61C3-5516-AB18-5D10-65B886749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7804"/>
            <a:ext cx="53939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Needs Experienced Teams: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Scrum can be difficult for teams new to Agile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or not used to self-management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 Required: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Scrum only works well if all team members follow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its principles and practices properly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of Overcommitment: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Teams may plan too much work for a Sprint,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leading to unfinished or rushed tasks.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0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22" y="2867487"/>
            <a:ext cx="10421644" cy="976544"/>
          </a:xfrm>
        </p:spPr>
        <p:txBody>
          <a:bodyPr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6000" b="1" dirty="0"/>
              <a:t>CRYSTAL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76658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17B7-B40B-51D6-89DA-E20B5C11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194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Principles of the Crystal Agile methodology</a:t>
            </a:r>
            <a:r>
              <a:rPr lang="en-IN" sz="2800" b="1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F5971E-5E97-2E7F-87A6-3FD3691AAC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37610"/>
            <a:ext cx="1096022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Crystal: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The Crystal Agile Framework is a flexible software development approach focusing on people,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communication, and collaboration. It adapts to the unique needs of each project based on its size,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</a:rPr>
              <a:t>complexity, and importance.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u="sng" dirty="0">
                <a:latin typeface="Arial" panose="020B0604020202020204" pitchFamily="34" charset="0"/>
              </a:rPr>
              <a:t>Principles: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Frequent Delivery: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Regularly deliver tested, working code to ensure it meets user needs.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Reflective Improvement: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Continuously assess and improve processes based on past performance.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Osmotic Communication: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Keep the team together in one space to naturally share information.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Safety: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Create a safe space for open communication and idea sharing without fear.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Work: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Set clear priorities so team members can focus without frequent task switching.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to Experts and Users: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Ensure developers can interact with real users and experts for valuable feedback.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Environment: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</a:rPr>
              <a:t>Use tools for automated testing, configuration, and continuous integration to detect and fix errors quickly.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5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C1FC-99AD-D4D3-D39C-A29E59E5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Crystal Family: 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3F04-286B-ACBB-2500-B6AB688F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524480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The Crystal Family is a set of Agile methodologies designed to fit projects of different sizes, complexities, and risks. Each variation focuses on communication, simplicity, and flexibility while adapting to team and project needs.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2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1. </a:t>
            </a:r>
            <a:r>
              <a:rPr lang="en-US" sz="1800" i="1" u="sng" dirty="0">
                <a:latin typeface="Times New Roman" panose="02020603050405020304" pitchFamily="18" charset="0"/>
              </a:rPr>
              <a:t>Crystal Clear</a:t>
            </a:r>
            <a:r>
              <a:rPr lang="en-US" sz="1800" dirty="0">
                <a:latin typeface="Times New Roman" panose="02020603050405020304" pitchFamily="18" charset="0"/>
              </a:rPr>
              <a:t>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Minimal processes,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face-to-face communication,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frequent delivery, and little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documentation. Best for small and simple projects.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800" dirty="0">
                <a:latin typeface="Times New Roman" panose="02020603050405020304" pitchFamily="18" charset="0"/>
              </a:rPr>
              <a:t>2. </a:t>
            </a:r>
            <a:r>
              <a:rPr lang="en-US" sz="1800" i="1" u="sng" dirty="0">
                <a:latin typeface="Times New Roman" panose="02020603050405020304" pitchFamily="18" charset="0"/>
              </a:rPr>
              <a:t>Crystal Yellow</a:t>
            </a:r>
            <a:r>
              <a:rPr lang="en-US" sz="1800" dirty="0">
                <a:latin typeface="Times New Roman" panose="02020603050405020304" pitchFamily="18" charset="0"/>
              </a:rPr>
              <a:t>: Adds some structure, light documentation, and clear goals for medium-sized teams. Ideal for moderately complex projects.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3. </a:t>
            </a:r>
            <a:r>
              <a:rPr lang="en-US" sz="1800" i="1" u="sng" dirty="0">
                <a:latin typeface="Times New Roman" panose="02020603050405020304" pitchFamily="18" charset="0"/>
              </a:rPr>
              <a:t>Crystal Orange</a:t>
            </a:r>
            <a:r>
              <a:rPr lang="en-US" sz="1800" dirty="0">
                <a:latin typeface="Times New Roman" panose="02020603050405020304" pitchFamily="18" charset="0"/>
              </a:rPr>
              <a:t>: Introduces more formal processes and tracking while retaining flexibility. Suitable for medium-to-large projects.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4. </a:t>
            </a:r>
            <a:r>
              <a:rPr lang="en-US" sz="1800" i="1" u="sng" dirty="0">
                <a:latin typeface="Times New Roman" panose="02020603050405020304" pitchFamily="18" charset="0"/>
              </a:rPr>
              <a:t>Crystal Red</a:t>
            </a:r>
            <a:r>
              <a:rPr lang="en-US" sz="1800" dirty="0">
                <a:latin typeface="Times New Roman" panose="02020603050405020304" pitchFamily="18" charset="0"/>
              </a:rPr>
              <a:t>: Formal roles, structured processes, and detailed tracking to handle complexity and risk. Designed for large or critical projects.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5. </a:t>
            </a:r>
            <a:r>
              <a:rPr lang="en-US" sz="1800" i="1" u="sng" dirty="0">
                <a:latin typeface="Times New Roman" panose="02020603050405020304" pitchFamily="18" charset="0"/>
              </a:rPr>
              <a:t>Crystal Blue (and others): </a:t>
            </a:r>
            <a:r>
              <a:rPr lang="en-US" sz="1800" dirty="0">
                <a:latin typeface="Times New Roman" panose="02020603050405020304" pitchFamily="18" charset="0"/>
              </a:rPr>
              <a:t>Highly formalized structure to manage very large, complex projects while staying flexible.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sz="1800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2896F9-A5BE-B919-0AA9-3D095A97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76" y="1499186"/>
            <a:ext cx="7877175" cy="15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3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6FD9-A019-10A8-56B9-BE08D829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25722" cy="851116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Strengths, Challenges of Crystal: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B04D63-C485-FF83-897C-7ED4F5451B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2975" y="1378861"/>
            <a:ext cx="862909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u="sng" dirty="0">
                <a:latin typeface="Times New Roman" panose="02020603050405020304" pitchFamily="18" charset="0"/>
              </a:rPr>
              <a:t>Strengths of Crystal: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u="sng" dirty="0">
                <a:latin typeface="Times New Roman" panose="02020603050405020304" pitchFamily="18" charset="0"/>
              </a:rPr>
              <a:t>Flexible</a:t>
            </a:r>
            <a:r>
              <a:rPr lang="en-US" altLang="en-US" sz="1800" dirty="0">
                <a:latin typeface="Times New Roman" panose="02020603050405020304" pitchFamily="18" charset="0"/>
              </a:rPr>
              <a:t>: Adapts to different project needs and team dynamics.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u="sng" dirty="0">
                <a:latin typeface="Times New Roman" panose="02020603050405020304" pitchFamily="18" charset="0"/>
              </a:rPr>
              <a:t>Lightweight</a:t>
            </a:r>
            <a:r>
              <a:rPr lang="en-US" altLang="en-US" sz="1800" dirty="0">
                <a:latin typeface="Times New Roman" panose="02020603050405020304" pitchFamily="18" charset="0"/>
              </a:rPr>
              <a:t>: Requires minimal documentation and processes.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u="sng" dirty="0">
                <a:latin typeface="Times New Roman" panose="02020603050405020304" pitchFamily="18" charset="0"/>
              </a:rPr>
              <a:t>Team Empowerment</a:t>
            </a:r>
            <a:r>
              <a:rPr lang="en-US" altLang="en-US" sz="1800" dirty="0">
                <a:latin typeface="Times New Roman" panose="02020603050405020304" pitchFamily="18" charset="0"/>
              </a:rPr>
              <a:t>: Let teams choose practices that work best for them.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u="sng" dirty="0">
                <a:latin typeface="Times New Roman" panose="02020603050405020304" pitchFamily="18" charset="0"/>
              </a:rPr>
              <a:t>Focus on Communication</a:t>
            </a:r>
            <a:r>
              <a:rPr lang="en-US" altLang="en-US" sz="1800" dirty="0">
                <a:latin typeface="Times New Roman" panose="02020603050405020304" pitchFamily="18" charset="0"/>
              </a:rPr>
              <a:t>: Encourages clear and frequent informal communication.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800" b="1" u="sng" dirty="0">
                <a:latin typeface="Times New Roman" panose="02020603050405020304" pitchFamily="18" charset="0"/>
              </a:rPr>
              <a:t>Challenges of Crystal: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IN" sz="1800" i="1" u="sng" dirty="0">
                <a:latin typeface="Times New Roman" panose="02020603050405020304" pitchFamily="18" charset="0"/>
              </a:rPr>
              <a:t>Limited Scalability</a:t>
            </a:r>
            <a:r>
              <a:rPr lang="en-IN" sz="1800" dirty="0">
                <a:latin typeface="Times New Roman" panose="02020603050405020304" pitchFamily="18" charset="0"/>
              </a:rPr>
              <a:t>: Works best for small teams; larger teams may need more structure.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IN" sz="1800" i="1" u="sng" dirty="0">
                <a:latin typeface="Times New Roman" panose="02020603050405020304" pitchFamily="18" charset="0"/>
              </a:rPr>
              <a:t>Less Guidance</a:t>
            </a:r>
            <a:r>
              <a:rPr lang="en-IN" sz="1800" dirty="0">
                <a:latin typeface="Times New Roman" panose="02020603050405020304" pitchFamily="18" charset="0"/>
              </a:rPr>
              <a:t>: Difficult for Agile beginners as it relies on team experience.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IN" sz="1800" i="1" u="sng" dirty="0">
                <a:latin typeface="Times New Roman" panose="02020603050405020304" pitchFamily="18" charset="0"/>
              </a:rPr>
              <a:t>Team Proximity</a:t>
            </a:r>
            <a:r>
              <a:rPr lang="en-IN" sz="1800" dirty="0">
                <a:latin typeface="Times New Roman" panose="02020603050405020304" pitchFamily="18" charset="0"/>
              </a:rPr>
              <a:t>: Designed for co-located teams, so remote work needs adjustments.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</a:tabLst>
            </a:pPr>
            <a:endParaRPr lang="en-IN" sz="1800" dirty="0">
              <a:latin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800" b="1" u="sng" dirty="0">
                <a:latin typeface="Times New Roman" panose="02020603050405020304" pitchFamily="18" charset="0"/>
              </a:rPr>
              <a:t>When to Use Crystal: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000"/>
              <a:tabLst>
                <a:tab pos="457200" algn="l"/>
              </a:tabLst>
            </a:pPr>
            <a:r>
              <a:rPr lang="en-IN" sz="1800" dirty="0">
                <a:latin typeface="Times New Roman" panose="02020603050405020304" pitchFamily="18" charset="0"/>
              </a:rPr>
              <a:t>For small to medium-sized teams.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000"/>
              <a:tabLst>
                <a:tab pos="457200" algn="l"/>
              </a:tabLst>
            </a:pPr>
            <a:r>
              <a:rPr lang="en-IN" sz="1800" dirty="0">
                <a:latin typeface="Times New Roman" panose="02020603050405020304" pitchFamily="18" charset="0"/>
              </a:rPr>
              <a:t>When projects have uncertainty or changing requirements.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000"/>
              <a:tabLst>
                <a:tab pos="457200" algn="l"/>
              </a:tabLst>
            </a:pPr>
            <a:r>
              <a:rPr lang="en-IN" sz="1800" dirty="0">
                <a:latin typeface="Times New Roman" panose="02020603050405020304" pitchFamily="18" charset="0"/>
              </a:rPr>
              <a:t>For experienced Agile teams that value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383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87" y="2787588"/>
            <a:ext cx="10519299" cy="985422"/>
          </a:xfrm>
        </p:spPr>
        <p:txBody>
          <a:bodyPr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5400" b="1" dirty="0"/>
              <a:t>FEATURE-DRIVEN DEVELOPMENT</a:t>
            </a:r>
            <a:endParaRPr lang="en-IN" sz="5400" b="1" dirty="0"/>
          </a:p>
          <a:p>
            <a:pPr marL="0" indent="0" algn="ctr">
              <a:spcAft>
                <a:spcPts val="1000"/>
              </a:spcAft>
              <a:buNone/>
            </a:pP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933572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5920-7085-93BE-C40D-79FFFE94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713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Stages of FDD: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37C1B-F4A1-D147-9B68-CEB36FAF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970832"/>
            <a:ext cx="10515600" cy="5332313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Its an agile software development methodology that focuses on building features incrementally to create a complete product</a:t>
            </a:r>
            <a:r>
              <a:rPr lang="en-US" sz="8000" b="0" i="0" dirty="0">
                <a:solidFill>
                  <a:srgbClr val="001D35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8000" dirty="0"/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i="1" u="sng" dirty="0">
                <a:latin typeface="Times New Roman" panose="02020603050405020304" pitchFamily="18" charset="0"/>
              </a:rPr>
              <a:t>1. Develop an Overall Model: </a:t>
            </a:r>
            <a:r>
              <a:rPr lang="en-IN" sz="7200" dirty="0">
                <a:latin typeface="Times New Roman" panose="02020603050405020304" pitchFamily="18" charset="0"/>
              </a:rPr>
              <a:t>The team creates a base object model to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solve the domain problem, serving as the foundation for building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the application and its features.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i="1" u="sng" dirty="0">
                <a:latin typeface="Times New Roman" panose="02020603050405020304" pitchFamily="18" charset="0"/>
              </a:rPr>
              <a:t>2. Build the Features List: </a:t>
            </a:r>
            <a:r>
              <a:rPr lang="en-IN" sz="7200" dirty="0">
                <a:latin typeface="Times New Roman" panose="02020603050405020304" pitchFamily="18" charset="0"/>
              </a:rPr>
              <a:t>The team lists all product features based on the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vision and user needs. These features are broken into small tasks that can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be completed in 2–10 days.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i="1" u="sng" dirty="0">
                <a:latin typeface="Times New Roman" panose="02020603050405020304" pitchFamily="18" charset="0"/>
              </a:rPr>
              <a:t>3. Plan by Feature: </a:t>
            </a:r>
            <a:r>
              <a:rPr lang="en-IN" sz="7200" dirty="0">
                <a:latin typeface="Times New Roman" panose="02020603050405020304" pitchFamily="18" charset="0"/>
              </a:rPr>
              <a:t>Features are prioritized based on value, resources, time,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risks, and dependencies. Each feature is assigned to specific teams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called "feature owners."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i="1" u="sng" dirty="0">
                <a:latin typeface="Times New Roman" panose="02020603050405020304" pitchFamily="18" charset="0"/>
              </a:rPr>
              <a:t>4. Design by Feature: </a:t>
            </a:r>
            <a:r>
              <a:rPr lang="en-IN" sz="7200" dirty="0">
                <a:latin typeface="Times New Roman" panose="02020603050405020304" pitchFamily="18" charset="0"/>
              </a:rPr>
              <a:t>High-priority features are detailed, designed, 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and reviewed. This step refines both the feature and the overall model.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IN" sz="7200" i="1" u="sng" dirty="0">
                <a:latin typeface="Times New Roman" panose="02020603050405020304" pitchFamily="18" charset="0"/>
              </a:rPr>
              <a:t>5. Build by Feature:</a:t>
            </a:r>
            <a:br>
              <a:rPr lang="en-IN" sz="7200" dirty="0">
                <a:latin typeface="Times New Roman" panose="02020603050405020304" pitchFamily="18" charset="0"/>
              </a:rPr>
            </a:br>
            <a:r>
              <a:rPr lang="en-IN" sz="7200" dirty="0">
                <a:latin typeface="Times New Roman" panose="02020603050405020304" pitchFamily="18" charset="0"/>
              </a:rPr>
              <a:t>Development, testing, and integration of features take place. 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IN" sz="7200" dirty="0">
                <a:latin typeface="Times New Roman" panose="02020603050405020304" pitchFamily="18" charset="0"/>
              </a:rPr>
              <a:t>Completed features are reviewed, added to the main product, and made available for client use.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7200" dirty="0">
              <a:latin typeface="Times New Roman" panose="02020603050405020304" pitchFamily="18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BDFE8-5E47-896D-83FE-9804EB78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6" y="1473692"/>
            <a:ext cx="3675354" cy="4413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55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D123-3770-C7C2-B8BF-F986719E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078"/>
            <a:ext cx="10515600" cy="587961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AGILE PROCESSES</a:t>
            </a:r>
            <a:r>
              <a:rPr lang="en-IN" sz="2800" b="1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Picture 4" descr="what is Agile">
            <a:extLst>
              <a:ext uri="{FF2B5EF4-FFF2-40B4-BE49-F238E27FC236}">
                <a16:creationId xmlns:a16="http://schemas.microsoft.com/office/drawing/2014/main" id="{4AE511EC-B395-2465-53AF-84397DBE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51" y="1464256"/>
            <a:ext cx="4865449" cy="42352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9BDAFCD-D03D-E06D-F1CF-84A8E6EDA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0650" y="1639279"/>
            <a:ext cx="5145350" cy="357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Focus on flexibility, teamwork, and efficiency.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Help teams adapt quickly to changes.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These processes are Based on the Agile Manifesto.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Commonly used in software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29339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96B1-A177-FABE-05B8-FF905C1D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97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FDD Team Roles: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DB1098-EC9E-FF23-E70A-F84BE1D7E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57882"/>
              </p:ext>
            </p:extLst>
          </p:nvPr>
        </p:nvGraphicFramePr>
        <p:xfrm>
          <a:off x="763479" y="1233996"/>
          <a:ext cx="10413507" cy="500700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38652">
                  <a:extLst>
                    <a:ext uri="{9D8B030D-6E8A-4147-A177-3AD203B41FA5}">
                      <a16:colId xmlns:a16="http://schemas.microsoft.com/office/drawing/2014/main" val="3173462641"/>
                    </a:ext>
                  </a:extLst>
                </a:gridCol>
                <a:gridCol w="8574855">
                  <a:extLst>
                    <a:ext uri="{9D8B030D-6E8A-4147-A177-3AD203B41FA5}">
                      <a16:colId xmlns:a16="http://schemas.microsoft.com/office/drawing/2014/main" val="4261585054"/>
                    </a:ext>
                  </a:extLst>
                </a:gridCol>
              </a:tblGrid>
              <a:tr h="385154">
                <a:tc>
                  <a:txBody>
                    <a:bodyPr/>
                    <a:lstStyle/>
                    <a:p>
                      <a:r>
                        <a:rPr lang="en-IN" sz="1600" b="1" dirty="0"/>
                        <a:t>Role</a:t>
                      </a:r>
                      <a:endParaRPr lang="en-IN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Responsibilities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26440882"/>
                  </a:ext>
                </a:extLst>
              </a:tr>
              <a:tr h="674020">
                <a:tc>
                  <a:txBody>
                    <a:bodyPr/>
                    <a:lstStyle/>
                    <a:p>
                      <a:r>
                        <a:rPr lang="en-IN" sz="1600" b="1"/>
                        <a:t>Chief Architect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Oversees technical direction and system design;</a:t>
                      </a:r>
                    </a:p>
                    <a:p>
                      <a:r>
                        <a:rPr lang="en-US" sz="1600" dirty="0"/>
                        <a:t>guides the team on technical challenges.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84213208"/>
                  </a:ext>
                </a:extLst>
              </a:tr>
              <a:tr h="674020">
                <a:tc>
                  <a:txBody>
                    <a:bodyPr/>
                    <a:lstStyle/>
                    <a:p>
                      <a:r>
                        <a:rPr lang="en-IN" sz="1600" b="1" dirty="0"/>
                        <a:t>Chief Programmer</a:t>
                      </a:r>
                      <a:endParaRPr lang="en-IN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Leads the development team; ensures features are </a:t>
                      </a:r>
                    </a:p>
                    <a:p>
                      <a:r>
                        <a:rPr lang="en-US" sz="1600" dirty="0"/>
                        <a:t>implemented and the project is successful.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573961975"/>
                  </a:ext>
                </a:extLst>
              </a:tr>
              <a:tr h="674020">
                <a:tc>
                  <a:txBody>
                    <a:bodyPr/>
                    <a:lstStyle/>
                    <a:p>
                      <a:r>
                        <a:rPr lang="en-IN" sz="1600" b="1"/>
                        <a:t>Feature Owners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Responsible for the successful delivery of specific features; </a:t>
                      </a:r>
                    </a:p>
                    <a:p>
                      <a:r>
                        <a:rPr lang="en-US" sz="1600" dirty="0"/>
                        <a:t>works with the team to define and deliver.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524033080"/>
                  </a:ext>
                </a:extLst>
              </a:tr>
              <a:tr h="962886">
                <a:tc>
                  <a:txBody>
                    <a:bodyPr/>
                    <a:lstStyle/>
                    <a:p>
                      <a:r>
                        <a:rPr lang="en-IN" sz="1600" b="1"/>
                        <a:t>Class Owners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Developers in charge of specific classes or components; </a:t>
                      </a:r>
                    </a:p>
                    <a:p>
                      <a:r>
                        <a:rPr lang="en-US" sz="1600" dirty="0"/>
                        <a:t>handle coding and related documentation.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9622508"/>
                  </a:ext>
                </a:extLst>
              </a:tr>
              <a:tr h="674020">
                <a:tc>
                  <a:txBody>
                    <a:bodyPr/>
                    <a:lstStyle/>
                    <a:p>
                      <a:r>
                        <a:rPr lang="en-IN" sz="1600" b="1"/>
                        <a:t>Domain Expert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Provides deep knowledge of the problem domain; </a:t>
                      </a:r>
                    </a:p>
                    <a:p>
                      <a:r>
                        <a:rPr lang="en-US" sz="1600" dirty="0"/>
                        <a:t>ensures the system meets business needs.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969163435"/>
                  </a:ext>
                </a:extLst>
              </a:tr>
              <a:tr h="962886">
                <a:tc>
                  <a:txBody>
                    <a:bodyPr/>
                    <a:lstStyle/>
                    <a:p>
                      <a:r>
                        <a:rPr lang="en-IN" sz="1600" b="1"/>
                        <a:t>Project Manager</a:t>
                      </a:r>
                      <a:endParaRPr lang="en-IN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Tracks project progress, manages schedules, resources, </a:t>
                      </a:r>
                    </a:p>
                    <a:p>
                      <a:r>
                        <a:rPr lang="en-US" sz="1600" dirty="0"/>
                        <a:t>and communication to achieve project goals.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236058882"/>
                  </a:ext>
                </a:extLst>
              </a:tr>
            </a:tbl>
          </a:graphicData>
        </a:graphic>
      </p:graphicFrame>
      <p:pic>
        <p:nvPicPr>
          <p:cNvPr id="6" name="Content Placeholder 3" descr="download">
            <a:extLst>
              <a:ext uri="{FF2B5EF4-FFF2-40B4-BE49-F238E27FC236}">
                <a16:creationId xmlns:a16="http://schemas.microsoft.com/office/drawing/2014/main" id="{A3F57599-3B83-6787-7BFC-B0F5BE86C5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-6543" t="1646" r="-26997" b="-30929"/>
          <a:stretch>
            <a:fillRect/>
          </a:stretch>
        </p:blipFill>
        <p:spPr>
          <a:xfrm>
            <a:off x="7315200" y="1576932"/>
            <a:ext cx="4332303" cy="46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0353-D4FC-2B4B-B6A0-CFCD260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/>
          <a:lstStyle/>
          <a:p>
            <a:r>
              <a:rPr lang="en-IN" sz="2800" b="1" dirty="0">
                <a:latin typeface="Arial Black" panose="020B0A04020102020204" pitchFamily="34" charset="0"/>
              </a:rPr>
              <a:t>FDD vs. Scrum: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1D18CA-9ED0-2B55-F02D-D19401F8E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697842"/>
              </p:ext>
            </p:extLst>
          </p:nvPr>
        </p:nvGraphicFramePr>
        <p:xfrm>
          <a:off x="838200" y="1118586"/>
          <a:ext cx="10515600" cy="4687409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8568765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466417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05903734"/>
                    </a:ext>
                  </a:extLst>
                </a:gridCol>
              </a:tblGrid>
              <a:tr h="446419">
                <a:tc>
                  <a:txBody>
                    <a:bodyPr/>
                    <a:lstStyle/>
                    <a:p>
                      <a:r>
                        <a:rPr lang="en-IN" b="1" dirty="0"/>
                        <a:t>Aspect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FDD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Scrum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996100"/>
                  </a:ext>
                </a:extLst>
              </a:tr>
              <a:tr h="781235">
                <a:tc>
                  <a:txBody>
                    <a:bodyPr/>
                    <a:lstStyle/>
                    <a:p>
                      <a:r>
                        <a:rPr lang="en-IN" b="1" dirty="0"/>
                        <a:t>User Involvement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Involves actual product users in development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The Product Owner acts as the end user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41051"/>
                  </a:ext>
                </a:extLst>
              </a:tr>
              <a:tr h="781235">
                <a:tc>
                  <a:txBody>
                    <a:bodyPr/>
                    <a:lstStyle/>
                    <a:p>
                      <a:r>
                        <a:rPr lang="en-IN" b="1"/>
                        <a:t>Focus Areas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Emphasizes domain modeling and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Does not focus on domain-driven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446183"/>
                  </a:ext>
                </a:extLst>
              </a:tr>
              <a:tr h="781235">
                <a:tc>
                  <a:txBody>
                    <a:bodyPr/>
                    <a:lstStyle/>
                    <a:p>
                      <a:r>
                        <a:rPr lang="en-IN" b="1"/>
                        <a:t>Timeline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 are developed in 2–10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Sprints last 2–4 weeks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993231"/>
                  </a:ext>
                </a:extLst>
              </a:tr>
              <a:tr h="1116050">
                <a:tc>
                  <a:txBody>
                    <a:bodyPr/>
                    <a:lstStyle/>
                    <a:p>
                      <a:r>
                        <a:rPr lang="en-IN" b="1" dirty="0"/>
                        <a:t>Team Structure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Complex structure with roles like Chief Programmer and Domain Expert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Lean structure with roles like Scrum Master and Product Owner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946121"/>
                  </a:ext>
                </a:extLst>
              </a:tr>
              <a:tr h="781235">
                <a:tc>
                  <a:txBody>
                    <a:bodyPr/>
                    <a:lstStyle/>
                    <a:p>
                      <a:r>
                        <a:rPr lang="en-IN" b="1"/>
                        <a:t>Documentation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Values detailed documentation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Prefers daily stand-ups and frequent meetings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955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29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E6E5-3374-CD64-8E44-088CFCF6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/>
          <a:lstStyle/>
          <a:p>
            <a:r>
              <a:rPr lang="en-IN" sz="2800" b="1" dirty="0">
                <a:latin typeface="Arial Black" panose="020B0A04020102020204" pitchFamily="34" charset="0"/>
              </a:rPr>
              <a:t>Advantages &amp; Disadvantages of FDD: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8309-B24F-AF51-D06E-C8593DC25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300"/>
            <a:ext cx="10515600" cy="51826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FDD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Involves real end-users, leading to user-focused product development.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Domain modeling and planning provide a clear and predictable roadmap.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Scalable for large and complex projects due to its structured approach.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Strong documentation improves visibility, productivity, and efficiency.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Breaking tasks into smaller parts makes code management easier.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Disadvantages of FDD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 team structure is not ideal for small projects.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building and training require extra time and budget.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Dependencies between features can delay the development process.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Limited flexibility for ongoing feature changes due to upfront planning.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1759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65A6-363D-4ED1-4337-48DC1BB4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</p:spPr>
        <p:txBody>
          <a:bodyPr/>
          <a:lstStyle/>
          <a:p>
            <a:r>
              <a:rPr lang="en-IN" sz="2800" b="1" dirty="0">
                <a:latin typeface="Arial Black" panose="020B0A04020102020204" pitchFamily="34" charset="0"/>
              </a:rPr>
              <a:t>When to Use FDD: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E2D1-385C-FE57-59AB-838ACC9F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97"/>
            <a:ext cx="10515600" cy="5022866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large projects with multiple teams.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project requirements are well-defined.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organizations needing structured Agile methods with clear goals.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732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22" y="2867487"/>
            <a:ext cx="10421644" cy="967666"/>
          </a:xfrm>
        </p:spPr>
        <p:txBody>
          <a:bodyPr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4800" b="1" dirty="0"/>
              <a:t>ADAPTIVE SOFTWARE DEVELOPMENT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495705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C78B-AD3C-E6E7-AEC8-60A44BB2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Key Principles of Adaptive Software Development (ASD):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D56D-5C61-5B33-6523-CB113B3C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74198"/>
            <a:ext cx="10439400" cy="510276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Software Development (ASD) is an Agile approach created by Jim Highsmith. It focuses on flexibility, collaboration, and continuous learning to handle complex and uncertain projects.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Collaborative Development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Teamwork is key! Developers, testers, and business reps work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closely together.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Frequent communication ensures quick adjustments and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problem-solving.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Iterative &amp; Incremental Process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is built in small steps, improving with each iteration.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Unlike Scrum, ASD allows flexible iteration lengths based on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needs.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C70ED-1C1B-C8F3-FC4A-BDE86B27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1" y="1680931"/>
            <a:ext cx="4384829" cy="43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11E66-90E3-22DB-8A38-E5EAB8D3E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926"/>
            <a:ext cx="10515600" cy="559103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Continuous Adaptation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is good! ASD embraces evolving requirements.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 adjustments help improve the product and process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Feedback-Driven Development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Constant feedback from users and stakeholders shapes the product.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Frequent reviews ensure the software aligns with business goals.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Risk Management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 high-risk areas early with prototypes or proof-of-concept builds.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Identifying issues early helps reduce bigger problems later.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Embracing Uncertainty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development is unpredictable—ASD adapts rather than resists change.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Teams learn and improve continuously to refine their solutions.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6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4C0B-31FA-2DCE-18B4-74CAC97D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497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Three Phases of Adaptive Software Development: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AF01-C8BD-E4A6-11C7-804EA9994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19154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Speculation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initial project goals and requirements.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risks and prepare for flexibility.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fixed plan—assumptions may change as the project evolves.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Collaboration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members, users, and stakeholders work together.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Sharing knowledge and ideas ensures alignment.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Continuous adjustments improve the product.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Learning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Gather feedback from users and stakeholders.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Refine and improve the product with each iteration.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Lessons learned guide the next development steps</a:t>
            </a:r>
            <a:endParaRPr lang="en-IN" dirty="0"/>
          </a:p>
        </p:txBody>
      </p:sp>
      <p:pic>
        <p:nvPicPr>
          <p:cNvPr id="6" name="Picture 5" descr="Adaptive Software Development Lifecycle">
            <a:extLst>
              <a:ext uri="{FF2B5EF4-FFF2-40B4-BE49-F238E27FC236}">
                <a16:creationId xmlns:a16="http://schemas.microsoft.com/office/drawing/2014/main" id="{C6EB489C-8623-FC9C-E37F-41416277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22" y="1562803"/>
            <a:ext cx="4092606" cy="4118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14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4691-17A9-CDCF-E8B7-F81D2616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Core Values of ASD: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C5A78-88A4-FAA2-3D58-0A2BE599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4300"/>
            <a:ext cx="10439400" cy="518266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Embrace Change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is a natural part of development.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Flexibility helps teams adapt to new requirements.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Customer Collaboration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and stakeholders are involved at every stage.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Their feedback helps shape the product.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Frequent Delivery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Working software is released regularly.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 and continuous delivery provides value.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Simplicity &amp; Focus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Keep solutions simple and avoid unnecessary complexity.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Deliver just enough functionality with room for adjustments.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B56F8-4CCB-D6DD-82EB-DAB5B1EE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34" y="994299"/>
            <a:ext cx="4838330" cy="50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5E2-6730-8EE1-4D4D-F7C80752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498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ASD vs. Other Agile Methodologies: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A73470-5E76-ACEE-9879-981A4593D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658054"/>
              </p:ext>
            </p:extLst>
          </p:nvPr>
        </p:nvGraphicFramePr>
        <p:xfrm>
          <a:off x="838200" y="967667"/>
          <a:ext cx="10287636" cy="49803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89038">
                  <a:extLst>
                    <a:ext uri="{9D8B030D-6E8A-4147-A177-3AD203B41FA5}">
                      <a16:colId xmlns:a16="http://schemas.microsoft.com/office/drawing/2014/main" val="2894312635"/>
                    </a:ext>
                  </a:extLst>
                </a:gridCol>
                <a:gridCol w="2789238">
                  <a:extLst>
                    <a:ext uri="{9D8B030D-6E8A-4147-A177-3AD203B41FA5}">
                      <a16:colId xmlns:a16="http://schemas.microsoft.com/office/drawing/2014/main" val="8251418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067660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196363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43465912"/>
                    </a:ext>
                  </a:extLst>
                </a:gridCol>
              </a:tblGrid>
              <a:tr h="4634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u="sng" kern="0" dirty="0">
                          <a:effectLst/>
                        </a:rPr>
                        <a:t>Aspect</a:t>
                      </a:r>
                      <a:endParaRPr lang="en-IN" sz="1100" b="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u="sng" kern="0" dirty="0">
                          <a:effectLst/>
                        </a:rPr>
                        <a:t>ASD</a:t>
                      </a:r>
                      <a:endParaRPr lang="en-IN" sz="1100" b="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u="sng" kern="0" dirty="0">
                          <a:effectLst/>
                        </a:rPr>
                        <a:t>Scrum</a:t>
                      </a:r>
                      <a:endParaRPr lang="en-IN" sz="1100" b="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u="sng" kern="0" dirty="0">
                          <a:effectLst/>
                        </a:rPr>
                        <a:t>Kanban</a:t>
                      </a:r>
                      <a:endParaRPr lang="en-IN" sz="1100" b="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u="sng" kern="0" dirty="0">
                          <a:effectLst/>
                        </a:rPr>
                        <a:t>Crystal</a:t>
                      </a:r>
                      <a:endParaRPr lang="en-IN" sz="1100" b="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0578874"/>
                  </a:ext>
                </a:extLst>
              </a:tr>
              <a:tr h="903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kern="0" dirty="0">
                          <a:effectLst/>
                        </a:rPr>
                        <a:t>Structure</a:t>
                      </a:r>
                      <a:endParaRPr lang="en-IN" sz="110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Flexible, adapts to project needs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Structured with fixed-length Sprints &amp; defined roles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Visual workflow management (Kanban board)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Adjusts processes based on team size &amp; complexity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2530037"/>
                  </a:ext>
                </a:extLst>
              </a:tr>
              <a:tr h="903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kern="0" dirty="0">
                          <a:effectLst/>
                        </a:rPr>
                        <a:t>Iterations</a:t>
                      </a:r>
                      <a:endParaRPr lang="en-IN" sz="110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Varies based on project needs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Time-boxed Sprints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Continuous flow, no fixed iterations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Different "colors" for different projects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1955665"/>
                  </a:ext>
                </a:extLst>
              </a:tr>
              <a:tr h="903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kern="0" dirty="0">
                          <a:effectLst/>
                        </a:rPr>
                        <a:t>Focus</a:t>
                      </a:r>
                      <a:endParaRPr lang="en-IN" sz="110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Adapting to change, continuous learning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Following a structured Agile process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Optimizing workflow &amp; limiting WIP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Scaling Agile based on project needs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4862718"/>
                  </a:ext>
                </a:extLst>
              </a:tr>
              <a:tr h="903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kern="0" dirty="0">
                          <a:effectLst/>
                        </a:rPr>
                        <a:t>Roles &amp; Processes</a:t>
                      </a:r>
                      <a:endParaRPr lang="en-IN" sz="110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Encourages collaboration, but no strict roles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Defined roles (Scrum Master, Product Owner, Dev Team)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No prescribed roles, self-managed teams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Customizable based on project complexity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2994731"/>
                  </a:ext>
                </a:extLst>
              </a:tr>
              <a:tr h="903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kern="0" dirty="0">
                          <a:effectLst/>
                        </a:rPr>
                        <a:t>Key Features</a:t>
                      </a:r>
                      <a:endParaRPr lang="en-IN" sz="1100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Speculation, Collaboration, Learning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>
                          <a:effectLst/>
                        </a:rPr>
                        <a:t>Sprint Planning, Daily Standups, Retrospectives</a:t>
                      </a:r>
                      <a:endParaRPr lang="en-IN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Visualizing work, improving efficiency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0" dirty="0">
                          <a:effectLst/>
                        </a:rPr>
                        <a:t>Different approaches for different team sizes</a:t>
                      </a: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3476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1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5A829-8E4F-1C8A-01AF-91889C86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76" y="417250"/>
            <a:ext cx="10502848" cy="684843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>LEAN PRODUCTION</a:t>
            </a:r>
            <a:r>
              <a:rPr lang="en-IN" sz="32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IN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2870DE-4C30-7539-334D-E900E733E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4576" y="1102096"/>
            <a:ext cx="10502848" cy="488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Lean Production focuses on reducing waste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and improving efficiency.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It comes from the Toyota Production System (TPS).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The goal is to optimize resources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and minimize costs.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Lean ensures high quality by removing unnecessary steps.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Waste in production is called "Muda" in Japanese.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Lean principles are used in manufacturing, services, and software. 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It helps improve processes and create more value.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Lean Manufacturing and Product Design ...">
            <a:extLst>
              <a:ext uri="{FF2B5EF4-FFF2-40B4-BE49-F238E27FC236}">
                <a16:creationId xmlns:a16="http://schemas.microsoft.com/office/drawing/2014/main" id="{AD4717E1-7983-2DEC-7461-806E3645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42" y="1102093"/>
            <a:ext cx="2895881" cy="26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56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8AD1-F890-1ABE-6CAD-90DBCFAB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Arial Black" panose="020B0A04020102020204" pitchFamily="34" charset="0"/>
              </a:rPr>
              <a:t>When to Use ASD, Advantages &amp;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363F-8EE8-A371-4E5F-71A191C7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810"/>
            <a:ext cx="10515600" cy="514715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to Use ASD:</a:t>
            </a:r>
            <a:endParaRPr lang="en-IN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Uncertain &amp; Complex Projects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Requirements may change over time.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High-Risk &amp; Innovative Projects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Helps manage unknowns and evolving needs.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 Teams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Collaboration &amp; feedback help navigate complexity.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ASD:</a:t>
            </a:r>
            <a:endParaRPr lang="en-IN" sz="18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Adapts to changing requirements.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Satisfaction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Frequent feedback ensures alignment.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Empowerment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Encourages creativity &amp; shared ownership.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Continuous Improvement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Focus on learning &amp; refinement.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⚠️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 of ASD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⚡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Collaboration Needs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Requires strong communication &amp; trust.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⚡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Ambiguity in Planning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Less structured than traditional methods.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⚡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 Implementation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Teams need experience to balance adaptability &amp; structure.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45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22" y="2867487"/>
            <a:ext cx="10421644" cy="887767"/>
          </a:xfrm>
        </p:spPr>
        <p:txBody>
          <a:bodyPr>
            <a:noAutofit/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6000" b="1" dirty="0"/>
              <a:t>Extreme Programming (XP)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380137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7976-DBD3-5FB7-A428-ED165A08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763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Arial Black" panose="020B0A04020102020204" pitchFamily="34" charset="0"/>
              </a:rPr>
              <a:t>Core Principles of Extreme Programming (XP):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53B213-A292-38E1-4532-4A691388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198"/>
            <a:ext cx="10515600" cy="5102765"/>
          </a:xfrm>
        </p:spPr>
        <p:txBody>
          <a:bodyPr/>
          <a:lstStyle/>
          <a:p>
            <a:pPr marL="0" indent="0">
              <a:buNone/>
            </a:pP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Programming (XP) is an Agile methodology that ensures high-quality software through engineering practices, frequent releases, and strong team collaboration to quickly adapt to changing requirements.</a:t>
            </a:r>
          </a:p>
          <a:p>
            <a:pPr marL="0" indent="0">
              <a:buNone/>
            </a:pPr>
            <a:endParaRPr lang="en-US" sz="1800" b="1" u="sng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Principles: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Communication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and direct collaboration among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developers, customers, and stakeholders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Simplicity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Build only what is needed, avoiding unnecessary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complexity.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Continuously improve through testing, customer input,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team insights.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Courage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Make bold decisions, adapt plans, and refine code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needed.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Value every team member’s contribution and maintain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supportive environment.</a:t>
            </a: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6" name="Picture 5" descr="XP values">
            <a:extLst>
              <a:ext uri="{FF2B5EF4-FFF2-40B4-BE49-F238E27FC236}">
                <a16:creationId xmlns:a16="http://schemas.microsoft.com/office/drawing/2014/main" id="{B953E79D-CFA7-919D-9B59-3AE5EDC27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23" y="2205990"/>
            <a:ext cx="3657600" cy="316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74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1433-A578-1815-757F-654F331B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Key Practices of Extreme Programming (XP):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69F0C-9CED-F757-6958-3ADD6CDC5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524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Test-Driven Development (TDD)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tests before coding to ensure correct functionality.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Programming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developers code together to improve quality and share knowledge.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merge and test code to catch issues early.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Refactoring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improve code structure without changing functionality.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Releases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 small, functional updates frequently for quick feedback.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Collective Code Ownership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team shares responsibility for the codebase.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Standards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consistent guidelines for clean, readable code.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Pace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Maintain a steady, manageable workload to avoid burnout.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On-Site Customer 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Have a customer available for immediate feedback.</a:t>
            </a:r>
            <a:b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Metaphor</a:t>
            </a: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 simple, shared language to describe the system’s design.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E17B4-86CE-3CFB-BFB1-B46E9873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440" y="932156"/>
            <a:ext cx="42957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8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E858-B5BE-16DC-8781-FCBD559D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Arial Black" panose="020B0A04020102020204" pitchFamily="34" charset="0"/>
              </a:rPr>
              <a:t>Benefits &amp; Challenges of Extreme Programming (XP):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32EF-D863-B605-75DB-22956E176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3"/>
            <a:ext cx="10515600" cy="4854190"/>
          </a:xfrm>
        </p:spPr>
        <p:txBody>
          <a:bodyPr/>
          <a:lstStyle/>
          <a:p>
            <a:pPr marL="0" indent="0">
              <a:buNone/>
            </a:pPr>
            <a:r>
              <a:rPr lang="en-IN" sz="2000" b="1" u="sng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Benefits of XP: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 Quality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TDD and pair programming improve code reliability.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Flexibility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Easily adapts to changing requirements.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Faster Feedback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Frequent releases and testing provide quick insights.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Team Collaboration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Encourages teamwork and knowledge sharing.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Satisfaction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Continuous customer involvement ensures the right product.</a:t>
            </a:r>
          </a:p>
          <a:p>
            <a:pPr marL="0" indent="0">
              <a:buNone/>
            </a:pPr>
            <a:endParaRPr lang="en-IN" sz="2000" b="1" u="sng" dirty="0">
              <a:latin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en-IN" sz="2000" b="1" u="sng" dirty="0">
                <a:latin typeface="Segoe UI Emoji" panose="020B0502040204020203" pitchFamily="34" charset="0"/>
              </a:rPr>
              <a:t>Challenges of XP: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⚠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Steep Learning Curve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Requires time to master TDD and pair programming.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⚠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Team Dependency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Success relies on skilled and committed team members.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⚠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Availability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Needs frequent customer feedback, which may be difficult.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⚠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Scaling Issues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Challenging for large or distributed teams.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692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AA6-0F60-4487-CB7B-A9A63BFB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440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Lifecycle of Extreme Programming (XP):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3D4D-8645-D412-2D17-5B7327C0A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566"/>
            <a:ext cx="10515600" cy="5129397"/>
          </a:xfrm>
        </p:spPr>
        <p:txBody>
          <a:bodyPr>
            <a:normAutofit fontScale="92500" lnSpcReduction="10000"/>
          </a:bodyPr>
          <a:lstStyle/>
          <a:p>
            <a:r>
              <a:rPr lang="en-IN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 follows short, iterative cycles to adapt to changing requirements.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Exploration Phase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Understand customer needs.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Define user stories with customers.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Check technical feasibility. 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Planning Phase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Prioritize and plan tasks.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Break user stories into small tasks.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Estimate effort and select tasks for development.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Iteration to Release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Develop and test.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Code using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pair programming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Validate with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test-driven development (TDD)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Frequently integrate and test.</a:t>
            </a: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Segoe UI Emoji" panose="020B0502040204020203" pitchFamily="34" charset="0"/>
              </a:rPr>
              <a:t>4.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Productionizing Phase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Prepare for release.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Conduct final system testing.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Deliver product increment to the customer.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Maintenance Phase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Improve and update.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Fix bugs and respond to feedback.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Continue development with XP practices.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Death Phase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Project completion.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Deliver the final product.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Review and learn for future projects.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425FB-05F8-36BB-8F6A-B89F139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895" y="1730005"/>
            <a:ext cx="4882719" cy="42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7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7B68-91EF-4365-891B-55D8942E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Work Products in XP: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11AE-D44F-8980-1FDC-501C6A8F8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26" y="1056323"/>
            <a:ext cx="6201794" cy="48885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 produces lightweight documents to keep development agile and clear.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Short descriptions of features from the customer’s perspective.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 Cards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Small tasks derived from user stories for easy tracking.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Codebase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evolving software, following strict coding standards.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Tests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Unit and acceptance tests to ensure functionality.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Iteration Plan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A simple plan outlining tasks for the current cycle.</a:t>
            </a:r>
            <a:endParaRPr lang="en-IN" sz="18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Metaphor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A shared concept that explains the system’s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structure.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8FA27-D731-CCFD-4866-EEC9AD3E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74" y="1056323"/>
            <a:ext cx="445008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3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4581-4339-E3CB-F825-0B313779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Roles in XP: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CF13-F648-8434-F80C-325FE1FD2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83075"/>
            <a:ext cx="10439400" cy="50938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 teams work collaboratively, with specific roles for efficiency.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Roles: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Provides user stories and feedback.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Write and test code using XP practices.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Creates and runs automated tests.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Tracker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Monitors progress and team commitments.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Coach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Ensures XP principles are followed.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kern="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Secondary Roles: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Handles resources and external communication.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✔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Domain Expert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Provides specialized knowledge.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2666F-9DE5-3DDF-388B-EF8DB6DF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0" y="1528513"/>
            <a:ext cx="4069080" cy="27889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53728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DD1A-6864-CE12-4EBC-35238056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763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Implementation of XP in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8ABE0-C236-4023-2C86-4E554C4FD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809"/>
            <a:ext cx="10587362" cy="514715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Pair Programming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developers worked together to write, review, and debug code.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Test-Driven Development (TDD)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 were written before coding to ensure correctness.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Frequent Releases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Working software was delivered every two weeks.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Continuous Integration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Automated builds and tests prevented issues with new code.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On-Site Customer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A client representative provided real-time feedback.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Simplicity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Only essential features were designed and implemented.</a:t>
            </a:r>
            <a:endParaRPr lang="en-IN" sz="18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Refactoring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Code was continuously improved without changing functionality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42DA-FD59-F221-7F46-81558BA8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6" y="1100831"/>
            <a:ext cx="4251664" cy="277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91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A0A3-5755-EA8B-E3FF-981EE1E4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Project Outcome &amp; Key Lessons Learned: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4C21-10EE-EDE6-75CC-7BF56430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300"/>
            <a:ext cx="10515600" cy="5182663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Deliverables: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functional CRM system was delivered on time and within budget.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included customer data management, analytics dashboards, and automated marketing tools.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Feedback</a:t>
            </a:r>
            <a:r>
              <a:rPr lang="en-IN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 was highly satisfied and appreciated the collaborative approach.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rate reduced by 30% compared to previous projects.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decreased by 20% due to better planning and teamwork.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is Important: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Teams need proper training in XP practices like TDD and pair programming.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Commitment: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on-site customer helps, but their active participation is crucial.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Balance Simplicity &amp; Complexity: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Build simple solutions but plan for long-term needs.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Tailoring XP: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Adjust XP practices to fit the team and project needs.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12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1CBF-014A-E5D7-C091-F2652A7A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22" y="2867487"/>
            <a:ext cx="10421644" cy="9765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6000" b="1" dirty="0"/>
              <a:t>LEAN PRODUCTION</a:t>
            </a:r>
          </a:p>
        </p:txBody>
      </p:sp>
    </p:spTree>
    <p:extLst>
      <p:ext uri="{BB962C8B-B14F-4D97-AF65-F5344CB8AC3E}">
        <p14:creationId xmlns:p14="http://schemas.microsoft.com/office/powerpoint/2010/main" val="2208524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100A-A829-FDB6-997E-01358C93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419"/>
          </a:xfrm>
        </p:spPr>
        <p:txBody>
          <a:bodyPr/>
          <a:lstStyle/>
          <a:p>
            <a:r>
              <a:rPr lang="en-IN" sz="2500" b="1" dirty="0">
                <a:latin typeface="Arial Black" panose="020B0A04020102020204" pitchFamily="34" charset="0"/>
              </a:rPr>
              <a:t>When to Use XP: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C2BC-D4EA-E990-031E-EA9E6A2EF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198"/>
            <a:ext cx="10515600" cy="5102765"/>
          </a:xfrm>
        </p:spPr>
        <p:txBody>
          <a:bodyPr/>
          <a:lstStyle/>
          <a:p>
            <a:pPr marL="0" indent="0">
              <a:buNone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to Use XP:</a:t>
            </a:r>
          </a:p>
          <a:p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projects with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frequent changes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Teams that focus on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high-quality code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involvement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high.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Best for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to medium-sized teams.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b="1" kern="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XP improves software development by enhancing collaboration, flexibility, and customer focus. Its success depends on team commitment, client involvement, and adapting to changing requirements. When implemented well, XP leads to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high-quality software, satisfied customers, and an empowered team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A6FFE-135B-37DB-091D-AD23004E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89" y="1074198"/>
            <a:ext cx="5247591" cy="31497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281521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98713-0D04-325C-C333-E03E8654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2510" y="417250"/>
            <a:ext cx="9146980" cy="6196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4A194-3543-BE4E-A23E-2C23129C3409}"/>
              </a:ext>
            </a:extLst>
          </p:cNvPr>
          <p:cNvSpPr txBox="1"/>
          <p:nvPr/>
        </p:nvSpPr>
        <p:spPr>
          <a:xfrm>
            <a:off x="1522510" y="6858000"/>
            <a:ext cx="9146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formacioncontinua.ufm.edu/taller/taller-preguntas-fantasticas-y-donde-encontrarla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42014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1139-07F7-CE08-7CF6-6C273C9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en-US" altLang="en-US" sz="2800" b="1" dirty="0">
                <a:latin typeface="Arial Black" panose="020B0A04020102020204" pitchFamily="34" charset="0"/>
              </a:rPr>
              <a:t>Core Principles of Lean Production: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E93C5E-CCBA-AEB3-72C8-E0C9D51D33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5522" y="1022741"/>
            <a:ext cx="10448278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Identify Value – Understand what the customer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dirty="0"/>
              <a:t>values and focus on delivering it.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Map the Value Stream – Analyze the production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dirty="0"/>
              <a:t>process to eliminate waste and improve efficiency.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Create Flow – Ensure a smooth and continuous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dirty="0"/>
              <a:t>workflow without delays or bottlenecks.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Establish Pull – Produce only what is needed,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dirty="0"/>
              <a:t>when it is needed, to avoid overproduction.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Seek Perfection – Continuously improve 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n-US" dirty="0"/>
              <a:t>processes to enhance quality and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436BA-F512-A02A-E2DE-54A333EB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745" y="1083744"/>
            <a:ext cx="2994734" cy="49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7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6D6C-EB5E-446F-0776-4255FF3C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Arial Black" panose="020B0A04020102020204" pitchFamily="34" charset="0"/>
              </a:rPr>
              <a:t>Types of Waste in Lean Production (The 7 Wastes):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7 waste of lean manufacturing | Muda | How to reduce waste?">
            <a:extLst>
              <a:ext uri="{FF2B5EF4-FFF2-40B4-BE49-F238E27FC236}">
                <a16:creationId xmlns:a16="http://schemas.microsoft.com/office/drawing/2014/main" id="{C1A30A21-ED14-4519-6E90-195F3D6D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62" y="1029810"/>
            <a:ext cx="5406501" cy="5190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11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BD46-6F5F-4BCD-32CD-80CAF886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7" y="363984"/>
            <a:ext cx="10732363" cy="6081204"/>
          </a:xfrm>
        </p:spPr>
        <p:txBody>
          <a:bodyPr>
            <a:norm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US" altLang="en-US" u="sng" dirty="0"/>
              <a:t>Overproduction</a:t>
            </a:r>
            <a:r>
              <a:rPr lang="en-US" altLang="en-US" dirty="0"/>
              <a:t> – Producing more than what is needed, leading to excess inventory.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</a:pPr>
            <a:r>
              <a:rPr lang="en-US" altLang="en-US" u="sng" dirty="0"/>
              <a:t>Waiting</a:t>
            </a:r>
            <a:r>
              <a:rPr lang="en-US" altLang="en-US" dirty="0"/>
              <a:t> – Idle time due to delays in production or decision-making.</a:t>
            </a:r>
            <a:endParaRPr lang="en-US" altLang="en-US" u="sng" dirty="0"/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3"/>
              <a:tabLst/>
            </a:pPr>
            <a:r>
              <a:rPr lang="en-US" altLang="en-US" u="sng" dirty="0"/>
              <a:t>Transport</a:t>
            </a:r>
            <a:r>
              <a:rPr lang="en-US" altLang="en-US" dirty="0"/>
              <a:t> – Unnecessary movement of materials, increasing costs and risks.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4"/>
              <a:tabLst/>
            </a:pPr>
            <a:r>
              <a:rPr lang="en-US" altLang="en-US" u="sng" dirty="0"/>
              <a:t>Overprocessing</a:t>
            </a:r>
            <a:r>
              <a:rPr lang="en-US" altLang="en-US" dirty="0"/>
              <a:t> – Doing more work than required, such as using higher-quality materials than needed.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5"/>
              <a:tabLst/>
            </a:pPr>
            <a:r>
              <a:rPr lang="en-US" altLang="en-US" u="sng" dirty="0"/>
              <a:t>Inventory</a:t>
            </a:r>
            <a:r>
              <a:rPr lang="en-US" altLang="en-US" dirty="0"/>
              <a:t> – Excess raw materials, work-in-progress, or finished goods that increase storage costs.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6"/>
              <a:tabLst/>
            </a:pPr>
            <a:r>
              <a:rPr lang="en-US" altLang="en-US" u="sng" dirty="0"/>
              <a:t>Motion </a:t>
            </a:r>
            <a:r>
              <a:rPr lang="en-US" altLang="en-US" dirty="0"/>
              <a:t>– Unnecessary movement of people, leading to wasted time and effort.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 startAt="7"/>
              <a:tabLst/>
            </a:pPr>
            <a:r>
              <a:rPr lang="en-US" altLang="en-US" u="sng" dirty="0"/>
              <a:t>Defects</a:t>
            </a:r>
            <a:r>
              <a:rPr lang="en-US" altLang="en-US" dirty="0"/>
              <a:t> – Errors or rework that increase costs and reduce quality.</a:t>
            </a:r>
          </a:p>
        </p:txBody>
      </p:sp>
    </p:spTree>
    <p:extLst>
      <p:ext uri="{BB962C8B-B14F-4D97-AF65-F5344CB8AC3E}">
        <p14:creationId xmlns:p14="http://schemas.microsoft.com/office/powerpoint/2010/main" val="71658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C4BD-04F7-1834-677A-FE729FA7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039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Tools and Techniques Used in Lean Production: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76F3-F116-A52F-9F15-E61F191B1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054"/>
            <a:ext cx="10515600" cy="5164909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0" dirty="0"/>
              <a:t>1. </a:t>
            </a:r>
            <a:r>
              <a:rPr lang="en-IN" sz="7000" i="1" dirty="0"/>
              <a:t>5S (Workplace Organization)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Sort – Remove unnecessary items.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Set in Order – Organize tools and materials.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Shine – Keep the workplace clean.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Standardize – Create consistent procedures.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Sustain – Maintain and improve continuously.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7000" dirty="0"/>
              <a:t>2.  </a:t>
            </a:r>
            <a:r>
              <a:rPr lang="en-IN" sz="7000" i="1" dirty="0"/>
              <a:t>Kaizen (Continuous Improvement)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Small, regular improvements by all employees.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6600" dirty="0"/>
              <a:t>Encourages teamwork and innovation.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36632-EFB0-1E9C-5761-68B7CFB7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046" y="1012054"/>
            <a:ext cx="3169328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98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4184</Words>
  <Application>Microsoft Office PowerPoint</Application>
  <PresentationFormat>Widescreen</PresentationFormat>
  <Paragraphs>492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Cooper Black</vt:lpstr>
      <vt:lpstr>Courier New</vt:lpstr>
      <vt:lpstr>Segoe UI Emoji</vt:lpstr>
      <vt:lpstr>Segoe UI Symbol</vt:lpstr>
      <vt:lpstr>Symbol</vt:lpstr>
      <vt:lpstr>Times New Roman</vt:lpstr>
      <vt:lpstr>Office Theme</vt:lpstr>
      <vt:lpstr>Agile Processes                                 Unit-2</vt:lpstr>
      <vt:lpstr>Agenda:</vt:lpstr>
      <vt:lpstr>AGILE PROCESSES:</vt:lpstr>
      <vt:lpstr>LEAN PRODUCTION:</vt:lpstr>
      <vt:lpstr>PowerPoint Presentation</vt:lpstr>
      <vt:lpstr>Core Principles of Lean Production:</vt:lpstr>
      <vt:lpstr>Types of Waste in Lean Production (The 7 Wastes):</vt:lpstr>
      <vt:lpstr>PowerPoint Presentation</vt:lpstr>
      <vt:lpstr>Tools and Techniques Used in Lean Production:</vt:lpstr>
      <vt:lpstr>PowerPoint Presentation</vt:lpstr>
      <vt:lpstr>PowerPoint Presentation</vt:lpstr>
      <vt:lpstr>Benefits of Lean Production:</vt:lpstr>
      <vt:lpstr>Challenges of Lean Production:</vt:lpstr>
      <vt:lpstr>PowerPoint Presentation</vt:lpstr>
      <vt:lpstr>What is Scrum:</vt:lpstr>
      <vt:lpstr>Key Roles in Scrum: </vt:lpstr>
      <vt:lpstr>PowerPoint Presentation</vt:lpstr>
      <vt:lpstr>PowerPoint Presentation</vt:lpstr>
      <vt:lpstr>Scrum Artifacts:</vt:lpstr>
      <vt:lpstr>Scrum Events (Ceremonies):</vt:lpstr>
      <vt:lpstr>Scrum Artifacts &amp; Practices for Success:</vt:lpstr>
      <vt:lpstr>Benefits of Scrum:</vt:lpstr>
      <vt:lpstr>Challenges of Scrum:</vt:lpstr>
      <vt:lpstr>PowerPoint Presentation</vt:lpstr>
      <vt:lpstr>Principles of the Crystal Agile methodology:</vt:lpstr>
      <vt:lpstr>Crystal Family: </vt:lpstr>
      <vt:lpstr>Strengths, Challenges of Crystal:</vt:lpstr>
      <vt:lpstr>PowerPoint Presentation</vt:lpstr>
      <vt:lpstr>Stages of FDD:</vt:lpstr>
      <vt:lpstr>FDD Team Roles:</vt:lpstr>
      <vt:lpstr>FDD vs. Scrum:</vt:lpstr>
      <vt:lpstr>Advantages &amp; Disadvantages of FDD:</vt:lpstr>
      <vt:lpstr>When to Use FDD:</vt:lpstr>
      <vt:lpstr>PowerPoint Presentation</vt:lpstr>
      <vt:lpstr>Key Principles of Adaptive Software Development (ASD):</vt:lpstr>
      <vt:lpstr>PowerPoint Presentation</vt:lpstr>
      <vt:lpstr>Three Phases of Adaptive Software Development:</vt:lpstr>
      <vt:lpstr>Core Values of ASD:</vt:lpstr>
      <vt:lpstr>ASD vs. Other Agile Methodologies:</vt:lpstr>
      <vt:lpstr>When to Use ASD, Advantages &amp; Challenges:</vt:lpstr>
      <vt:lpstr>PowerPoint Presentation</vt:lpstr>
      <vt:lpstr>Core Principles of Extreme Programming (XP):</vt:lpstr>
      <vt:lpstr>Key Practices of Extreme Programming (XP):</vt:lpstr>
      <vt:lpstr>Benefits &amp; Challenges of Extreme Programming (XP):</vt:lpstr>
      <vt:lpstr>Lifecycle of Extreme Programming (XP):</vt:lpstr>
      <vt:lpstr>Work Products in XP:</vt:lpstr>
      <vt:lpstr>Roles in XP:</vt:lpstr>
      <vt:lpstr>Implementation of XP in the Project:</vt:lpstr>
      <vt:lpstr>Project Outcome &amp; Key Lessons Learned: </vt:lpstr>
      <vt:lpstr>When to Use XP: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Agile Processes                                     Unit-2</dc:title>
  <dc:creator>Divya Lingisetty</dc:creator>
  <cp:lastModifiedBy>Divya Lingisetty</cp:lastModifiedBy>
  <cp:revision>292</cp:revision>
  <dcterms:created xsi:type="dcterms:W3CDTF">2025-02-03T16:09:17Z</dcterms:created>
  <dcterms:modified xsi:type="dcterms:W3CDTF">2025-02-17T09:03:55Z</dcterms:modified>
</cp:coreProperties>
</file>